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69" r:id="rId5"/>
    <p:sldId id="268" r:id="rId6"/>
    <p:sldId id="260" r:id="rId7"/>
    <p:sldId id="264" r:id="rId8"/>
    <p:sldId id="266" r:id="rId9"/>
    <p:sldId id="271" r:id="rId10"/>
    <p:sldId id="259" r:id="rId11"/>
    <p:sldId id="270" r:id="rId12"/>
    <p:sldId id="265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8F30-7340-4578-BDCC-775E7CFABF2C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30E4-BC5F-4008-B46E-011C1F39B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30E4-BC5F-4008-B46E-011C1F39B8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85693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210050"/>
            <a:ext cx="12842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C974-C06D-4CAC-A51A-5011B2B9B7C6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60A4-E6E5-4D04-8F70-18632FC91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98EB-5FC0-4DFF-94B1-8BE9EF26D86C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025B4-9A04-4EAC-B164-0724471D3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B5E7-ACE0-4A32-B2B6-13D3B983AFF8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46B1-A7A2-4202-88DE-4C4FDF732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916488"/>
            <a:ext cx="45354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EF1E-E6A0-4A7B-83C8-3AE360314DF7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0161-8E24-4033-A60F-D6F3038DD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31C2-CBCD-4B96-9AB1-B7941C93E0BB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B3B7-B1E3-47FC-BDCF-AFFE82915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E9F8-B666-4183-8DFC-ED30A014BEEC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B419-0CE0-47D6-A7D8-49FE1E3B6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772F-881E-4698-8CAC-54DCE2147F14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AF4C-9F4A-4E78-BB01-B65EBDF6E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F385-F730-4C67-86B5-ED03E00483AC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ED57-0F2D-4E81-B28C-16F11305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1076-1D5C-4EAF-8EF6-EC5E437BCC65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B746-BF36-4FC2-8D6C-291FB0B55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6A9D-D487-4D2F-B560-B65CBFA9DA9E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9322-F991-4A68-BB00-F63A15DEE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8A69-0F2B-40A4-A73D-611BB7182F11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B5CF-2364-4BB7-86D1-69D3C2A10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92A3EB-199F-4ADF-8CE5-2F581AF682DD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DE830-4C5D-4826-B78A-6528FF9FA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1500174"/>
            <a:ext cx="4786346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Береги           книги</a:t>
            </a:r>
          </a:p>
        </p:txBody>
      </p:sp>
      <p:pic>
        <p:nvPicPr>
          <p:cNvPr id="4099" name="Рисунок 4" descr="97687026_1827016_0a027050756e2bb6cbbca5e941c5b45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857250"/>
            <a:ext cx="2143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5" descr="97687026_1827016_0a027050756e2bb6cbbca5e941c5b45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785813"/>
            <a:ext cx="2143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97687026_1827016_0a027050756e2bb6cbbca5e941c5b45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714500" y="4786313"/>
            <a:ext cx="2143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7" descr="97687026_1827016_0a027050756e2bb6cbbca5e941c5b45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786313" y="4786313"/>
            <a:ext cx="2143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8" descr="105666677_1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357313"/>
            <a:ext cx="1330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88" y="214313"/>
            <a:ext cx="650081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Найди слова, которые отличаются одной буквой.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428875" y="1714500"/>
            <a:ext cx="22145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dirty="0">
                <a:solidFill>
                  <a:srgbClr val="552579"/>
                </a:solidFill>
                <a:latin typeface="Arial Black" pitchFamily="34" charset="0"/>
              </a:rPr>
              <a:t>осы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dirty="0">
                <a:solidFill>
                  <a:srgbClr val="552579"/>
                </a:solidFill>
                <a:latin typeface="Arial Black" pitchFamily="34" charset="0"/>
              </a:rPr>
              <a:t>кот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dirty="0">
                <a:solidFill>
                  <a:srgbClr val="552579"/>
                </a:solidFill>
                <a:latin typeface="Arial Black" pitchFamily="34" charset="0"/>
              </a:rPr>
              <a:t>рот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 dirty="0">
                <a:solidFill>
                  <a:srgbClr val="552579"/>
                </a:solidFill>
                <a:latin typeface="Arial Black" pitchFamily="34" charset="0"/>
              </a:rPr>
              <a:t>рак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7000875" y="1785938"/>
            <a:ext cx="19288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52579"/>
                </a:solidFill>
                <a:latin typeface="Arial Black" pitchFamily="34" charset="0"/>
              </a:rPr>
              <a:t>мак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52579"/>
                </a:solidFill>
                <a:latin typeface="Arial Black" pitchFamily="34" charset="0"/>
              </a:rPr>
              <a:t>усы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52579"/>
                </a:solidFill>
                <a:latin typeface="Arial Black" pitchFamily="34" charset="0"/>
              </a:rPr>
              <a:t>кит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52579"/>
                </a:solidFill>
                <a:latin typeface="Arial Black" pitchFamily="34" charset="0"/>
              </a:rPr>
              <a:t>рог</a:t>
            </a:r>
          </a:p>
        </p:txBody>
      </p:sp>
      <p:pic>
        <p:nvPicPr>
          <p:cNvPr id="10245" name="Рисунок 4" descr="0_64ceb_4942e49e_or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19764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 descr="1299740862_bu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25"/>
            <a:ext cx="2101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3786182" y="2428868"/>
            <a:ext cx="3286148" cy="107157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71868" y="3357562"/>
            <a:ext cx="3500462" cy="107157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71868" y="4357694"/>
            <a:ext cx="3500462" cy="107157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43306" y="2428868"/>
            <a:ext cx="3429024" cy="292895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5"/>
            <a:ext cx="4040188" cy="1285885"/>
          </a:xfrm>
        </p:spPr>
        <p:txBody>
          <a:bodyPr/>
          <a:lstStyle/>
          <a:p>
            <a:r>
              <a:rPr lang="ru-RU" sz="4000" dirty="0" smtClean="0">
                <a:solidFill>
                  <a:srgbClr val="552579"/>
                </a:solidFill>
                <a:latin typeface="Arial Black" pitchFamily="34" charset="0"/>
              </a:rPr>
              <a:t>Найди тень</a:t>
            </a:r>
            <a:endParaRPr lang="ru-RU" sz="4000" dirty="0">
              <a:solidFill>
                <a:srgbClr val="552579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4naidi-te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7680" y="0"/>
            <a:ext cx="4846320" cy="6858000"/>
          </a:xfrm>
        </p:spPr>
      </p:pic>
      <p:pic>
        <p:nvPicPr>
          <p:cNvPr id="8" name="Рисунок 7" descr="Machovka_Bookc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82" y="3748829"/>
            <a:ext cx="3373423" cy="3109171"/>
          </a:xfrm>
          <a:prstGeom prst="rect">
            <a:avLst/>
          </a:prstGeom>
        </p:spPr>
      </p:pic>
      <p:pic>
        <p:nvPicPr>
          <p:cNvPr id="13" name="Рисунок 12" descr="093087cddb4f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214282" y="2571744"/>
            <a:ext cx="1434152" cy="1471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572528" cy="1143000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Скажи,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чем похожи и чем отличаются.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08" y="1214422"/>
            <a:ext cx="6572296" cy="4911741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None/>
            </a:pPr>
            <a:r>
              <a:rPr lang="ru-RU" sz="40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дерево  </a:t>
            </a:r>
            <a:r>
              <a:rPr lang="ru-RU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и</a:t>
            </a:r>
            <a:r>
              <a:rPr lang="ru-RU" sz="40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куст 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ru-RU" sz="40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ручка  </a:t>
            </a:r>
            <a:r>
              <a:rPr lang="ru-RU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и</a:t>
            </a:r>
            <a:r>
              <a:rPr lang="ru-RU" sz="40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карандаш</a:t>
            </a:r>
          </a:p>
          <a:p>
            <a:pPr eaLnBrk="1" hangingPunct="1">
              <a:lnSpc>
                <a:spcPct val="200000"/>
              </a:lnSpc>
              <a:buNone/>
            </a:pPr>
            <a:r>
              <a:rPr lang="ru-RU" sz="40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портфель  </a:t>
            </a:r>
            <a:r>
              <a:rPr lang="ru-RU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и</a:t>
            </a:r>
            <a:r>
              <a:rPr lang="ru-RU" sz="40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сумка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72151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Слова, близкие по значению,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соедините стрелочками.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4000" b="1" dirty="0" smtClean="0">
                <a:solidFill>
                  <a:srgbClr val="552579"/>
                </a:solidFill>
                <a:latin typeface="Arial Black" pitchFamily="34" charset="0"/>
              </a:rPr>
              <a:t>беречь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4000" b="1" dirty="0" smtClean="0">
                <a:solidFill>
                  <a:srgbClr val="552579"/>
                </a:solidFill>
                <a:latin typeface="Arial Black" pitchFamily="34" charset="0"/>
              </a:rPr>
              <a:t>завернуть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4000" b="1" dirty="0" smtClean="0">
                <a:solidFill>
                  <a:srgbClr val="552579"/>
                </a:solidFill>
                <a:latin typeface="Arial Black" pitchFamily="34" charset="0"/>
              </a:rPr>
              <a:t>загибать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4000" b="1" dirty="0" smtClean="0">
                <a:solidFill>
                  <a:srgbClr val="552579"/>
                </a:solidFill>
                <a:latin typeface="Arial Black" pitchFamily="34" charset="0"/>
              </a:rPr>
              <a:t>брать</a:t>
            </a:r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40005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4000" b="1" smtClean="0">
                <a:solidFill>
                  <a:srgbClr val="552579"/>
                </a:solidFill>
                <a:latin typeface="Arial Black" pitchFamily="34" charset="0"/>
              </a:rPr>
              <a:t>взять       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4000" b="1" smtClean="0">
                <a:solidFill>
                  <a:srgbClr val="552579"/>
                </a:solidFill>
                <a:latin typeface="Arial Black" pitchFamily="34" charset="0"/>
              </a:rPr>
              <a:t>отгибать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4000" b="1" smtClean="0">
                <a:solidFill>
                  <a:srgbClr val="552579"/>
                </a:solidFill>
                <a:latin typeface="Arial Black" pitchFamily="34" charset="0"/>
              </a:rPr>
              <a:t>обернуть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sz="4000" b="1" smtClean="0">
                <a:solidFill>
                  <a:srgbClr val="552579"/>
                </a:solidFill>
                <a:latin typeface="Arial Black" pitchFamily="34" charset="0"/>
              </a:rPr>
              <a:t>сохранять</a:t>
            </a:r>
          </a:p>
        </p:txBody>
      </p:sp>
      <p:pic>
        <p:nvPicPr>
          <p:cNvPr id="12293" name="Рисунок 4" descr="ff962c65118d.pn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7143750" y="571500"/>
            <a:ext cx="178593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2357422" y="2428868"/>
            <a:ext cx="3071834" cy="264320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000364" y="3214686"/>
            <a:ext cx="2143140" cy="92867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143120" y="2285980"/>
            <a:ext cx="3071810" cy="292895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428992" y="3357562"/>
            <a:ext cx="1785950" cy="857256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786812" cy="46974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КНИ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КНИГА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ЧИТАЙ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     БЕ    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Читай книги.  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БЕРЕ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                       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БЕРЕГИ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                   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Береги книги.</a:t>
            </a:r>
          </a:p>
          <a:p>
            <a:pPr eaLnBrk="1" hangingPunct="1">
              <a:defRPr/>
            </a:pPr>
            <a:endParaRPr lang="ru-RU" sz="4400" dirty="0"/>
          </a:p>
        </p:txBody>
      </p:sp>
      <p:pic>
        <p:nvPicPr>
          <p:cNvPr id="6147" name="Рисунок 3" descr="camera-icon-image-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3116260" cy="311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214313"/>
            <a:ext cx="3098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Фотограф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39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Читай целыми словами «по кругу»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484030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лист              бери                   не бери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книга            береги            не береги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учебник        рисуй               не рисуй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надень          загибай       не загибай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обложка       вырывай    не вырывай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страница      только          на учебник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image2"/>
          <p:cNvPicPr>
            <a:picLocks noChangeAspect="1" noChangeArrowheads="1"/>
          </p:cNvPicPr>
          <p:nvPr/>
        </p:nvPicPr>
        <p:blipFill>
          <a:blip r:embed="rId2"/>
          <a:srcRect l="843" t="1351" r="1364"/>
          <a:stretch>
            <a:fillRect/>
          </a:stretch>
        </p:blipFill>
        <p:spPr bwMode="auto">
          <a:xfrm>
            <a:off x="500034" y="1357298"/>
            <a:ext cx="8286808" cy="521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957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Дети играли в прятки. Найди 7 детей.</a:t>
            </a:r>
            <a:endParaRPr lang="ru-RU" sz="3200" dirty="0"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846158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Вставь буквы в те клетки, куда показывают стрелки, и прочитай слово.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7347876" y="4214818"/>
            <a:ext cx="1568571" cy="2440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571744"/>
          <a:ext cx="2476496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124"/>
                <a:gridCol w="619124"/>
                <a:gridCol w="619124"/>
                <a:gridCol w="619124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285860"/>
            <a:ext cx="826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и   т  с   л                 </a:t>
            </a:r>
            <a:r>
              <a:rPr lang="ru-RU" sz="3600" dirty="0" err="1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</a:t>
            </a:r>
            <a:r>
              <a:rPr lang="ru-RU" sz="36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к   г   а  и</a:t>
            </a:r>
            <a:endParaRPr lang="ru-RU" sz="3600" dirty="0">
              <a:solidFill>
                <a:srgbClr val="552579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00694" y="2571744"/>
          <a:ext cx="3000395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79"/>
                <a:gridCol w="600079"/>
                <a:gridCol w="600079"/>
                <a:gridCol w="600079"/>
                <a:gridCol w="600079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28860" y="5000636"/>
          <a:ext cx="4357717" cy="585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</a:tblGrid>
              <a:tr h="585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14546" y="371475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у   к   и   б   е  ч  </a:t>
            </a:r>
            <a:r>
              <a:rPr lang="ru-RU" sz="3600" dirty="0" err="1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</a:t>
            </a:r>
            <a:endParaRPr lang="ru-RU" sz="3600" dirty="0">
              <a:solidFill>
                <a:srgbClr val="552579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14348" y="1785926"/>
            <a:ext cx="857256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357290" y="1785926"/>
            <a:ext cx="1357322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1643042" y="2071678"/>
            <a:ext cx="785818" cy="21431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714348" y="1785926"/>
            <a:ext cx="2000264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43570" y="1785926"/>
            <a:ext cx="857256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607851" y="1893083"/>
            <a:ext cx="785818" cy="5715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7000892" y="1785926"/>
            <a:ext cx="1357322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6893735" y="1821645"/>
            <a:ext cx="785818" cy="71438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7608115" y="1893083"/>
            <a:ext cx="785818" cy="5715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2178827" y="4464851"/>
            <a:ext cx="785818" cy="2857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3286116" y="4286256"/>
            <a:ext cx="2857520" cy="71438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3929058" y="4214818"/>
            <a:ext cx="1500198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250529" y="4607727"/>
            <a:ext cx="785818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5143504" y="4214818"/>
            <a:ext cx="1571636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929058" y="4286256"/>
            <a:ext cx="1928826" cy="71438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143240" y="4214818"/>
            <a:ext cx="3429024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1472" y="2571744"/>
            <a:ext cx="2374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л  и с  т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00694" y="2571744"/>
            <a:ext cx="3044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к 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и  г  а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8860" y="5000636"/>
            <a:ext cx="671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у ч  е  б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и к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0"/>
            <a:ext cx="4614863" cy="18684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При чтении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выделяй голосом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подчёркнутые слова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0" y="1857375"/>
            <a:ext cx="9144000" cy="5000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 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Береги учебники.</a:t>
            </a:r>
          </a:p>
          <a:p>
            <a:pPr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    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Береги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свои учебники.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Не загибай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страницы.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Не рисуй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в  книге.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Надень 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на учебник чистую 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обложку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.   Бери книгу  только 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чистыми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руками.</a:t>
            </a:r>
            <a:endParaRPr lang="ru-RU" sz="4000" dirty="0" smtClean="0">
              <a:solidFill>
                <a:srgbClr val="552579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8196" name="Рисунок 4" descr="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89071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429388" cy="1143000"/>
          </a:xfrm>
        </p:spPr>
        <p:txBody>
          <a:bodyPr/>
          <a:lstStyle/>
          <a:p>
            <a:pPr lvl="0" algn="l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Буратино подчёркивал буквы как  на образце: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Найди у него ошибки.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1267" name="Содержимое 3" descr="a0d_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>
          <a:xfrm>
            <a:off x="-428660" y="-428652"/>
            <a:ext cx="3286161" cy="3286161"/>
          </a:xfrm>
        </p:spPr>
      </p:pic>
      <p:sp>
        <p:nvSpPr>
          <p:cNvPr id="4" name="Прямоугольник 3"/>
          <p:cNvSpPr/>
          <p:nvPr/>
        </p:nvSpPr>
        <p:spPr>
          <a:xfrm>
            <a:off x="428596" y="1857365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        Ш О Ь Л А П А Б Ю Л Г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Щ Г Д Ж Б А Н К Ц Ш Щ З Ю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Д П А В Ы Б И Т Ь А В А Б Х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       Л О И Т Ь Б А Е Н А Л</a:t>
            </a:r>
            <a:endParaRPr lang="ru-RU" sz="4000" b="1" dirty="0">
              <a:solidFill>
                <a:srgbClr val="552579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15074" y="1071546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768" y="1142984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43768" y="1071546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57752" y="2643182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57356" y="4500570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72264" y="2643182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72264" y="2714620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00760" y="4500570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43834" y="4500570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643834" y="4572008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4942" y="5429264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86446" y="5429264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14942" y="5500702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lvl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Прочитай текст </a:t>
            </a:r>
          </a:p>
          <a:p>
            <a:pPr lvl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«Береги учебники»</a:t>
            </a:r>
          </a:p>
          <a:p>
            <a:pPr lvl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многократно: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тихо, громко, очень громко.</a:t>
            </a:r>
          </a:p>
          <a:p>
            <a:pPr>
              <a:buNone/>
            </a:pPr>
            <a:endParaRPr lang="ru-RU" sz="3600" b="1" i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                  Перескажи текст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              «Береги учебники».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4" name="Рисунок 3" descr="г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0"/>
            <a:ext cx="4614863" cy="18684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При чтении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выделяй голосом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подчёркнутые слова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0" y="1857375"/>
            <a:ext cx="9144000" cy="5000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 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Береги учебники.</a:t>
            </a:r>
          </a:p>
          <a:p>
            <a:pPr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    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Береги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свои учебники.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Не загибай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страницы.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Не рисуй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 в  книге.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Надень 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на учебник чистую 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обложку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.   Бери книгу  только  </a:t>
            </a:r>
            <a:r>
              <a:rPr lang="ru-RU" sz="4000" b="1" u="sng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чистыми</a:t>
            </a:r>
            <a:r>
              <a:rPr lang="ru-RU" sz="4000" b="1" dirty="0" smtClean="0">
                <a:solidFill>
                  <a:srgbClr val="55257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  руками.</a:t>
            </a:r>
            <a:endParaRPr lang="ru-RU" sz="4000" dirty="0" smtClean="0">
              <a:solidFill>
                <a:srgbClr val="552579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8196" name="Рисунок 4" descr="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89071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Береги книг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1.Береги книги</Template>
  <TotalTime>226</TotalTime>
  <Words>299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1.Береги книги</vt:lpstr>
      <vt:lpstr>Слайд 1</vt:lpstr>
      <vt:lpstr>Слайд 2</vt:lpstr>
      <vt:lpstr>Читай целыми словами «по кругу»</vt:lpstr>
      <vt:lpstr>Слайд 4</vt:lpstr>
      <vt:lpstr>Вставь буквы в те клетки, куда показывают стрелки, и прочитай слово. </vt:lpstr>
      <vt:lpstr>При чтении  выделяй голосом  подчёркнутые слова</vt:lpstr>
      <vt:lpstr>Буратино подчёркивал буквы как  на образце: А и Е .  Найди у него ошибки.</vt:lpstr>
      <vt:lpstr>Слайд 8</vt:lpstr>
      <vt:lpstr>При чтении  выделяй голосом  подчёркнутые слова</vt:lpstr>
      <vt:lpstr>Слайд 10</vt:lpstr>
      <vt:lpstr>Слайд 11</vt:lpstr>
      <vt:lpstr>Скажи,  чем похожи и чем отличаются.</vt:lpstr>
      <vt:lpstr>Слова, близкие по значению,  соедините стрелочками.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24</cp:revision>
  <dcterms:created xsi:type="dcterms:W3CDTF">2014-04-06T16:44:24Z</dcterms:created>
  <dcterms:modified xsi:type="dcterms:W3CDTF">2014-04-07T16:21:59Z</dcterms:modified>
</cp:coreProperties>
</file>